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4" d="100"/>
          <a:sy n="54" d="100"/>
        </p:scale>
        <p:origin x="2630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4E57F-712F-4670-8B41-500CC4D1B739}" type="datetimeFigureOut">
              <a:rPr lang="es-ES" smtClean="0"/>
              <a:t>08/06/2026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91A9B-3FD7-4A4E-97A4-0E215427B65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51938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4E57F-712F-4670-8B41-500CC4D1B739}" type="datetimeFigureOut">
              <a:rPr lang="es-ES" smtClean="0"/>
              <a:t>08/06/2026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91A9B-3FD7-4A4E-97A4-0E215427B65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58902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4E57F-712F-4670-8B41-500CC4D1B739}" type="datetimeFigureOut">
              <a:rPr lang="es-ES" smtClean="0"/>
              <a:t>08/06/2026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91A9B-3FD7-4A4E-97A4-0E215427B65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83068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4E57F-712F-4670-8B41-500CC4D1B739}" type="datetimeFigureOut">
              <a:rPr lang="es-ES" smtClean="0"/>
              <a:t>08/06/2026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91A9B-3FD7-4A4E-97A4-0E215427B65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89833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4E57F-712F-4670-8B41-500CC4D1B739}" type="datetimeFigureOut">
              <a:rPr lang="es-ES" smtClean="0"/>
              <a:t>08/06/2026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91A9B-3FD7-4A4E-97A4-0E215427B65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2853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4E57F-712F-4670-8B41-500CC4D1B739}" type="datetimeFigureOut">
              <a:rPr lang="es-ES" smtClean="0"/>
              <a:t>08/06/2026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91A9B-3FD7-4A4E-97A4-0E215427B65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52135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4E57F-712F-4670-8B41-500CC4D1B739}" type="datetimeFigureOut">
              <a:rPr lang="es-ES" smtClean="0"/>
              <a:t>08/06/2026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91A9B-3FD7-4A4E-97A4-0E215427B65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81542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4E57F-712F-4670-8B41-500CC4D1B739}" type="datetimeFigureOut">
              <a:rPr lang="es-ES" smtClean="0"/>
              <a:t>08/06/2026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91A9B-3FD7-4A4E-97A4-0E215427B65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09797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4E57F-712F-4670-8B41-500CC4D1B739}" type="datetimeFigureOut">
              <a:rPr lang="es-ES" smtClean="0"/>
              <a:t>08/06/2026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91A9B-3FD7-4A4E-97A4-0E215427B65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10021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4E57F-712F-4670-8B41-500CC4D1B739}" type="datetimeFigureOut">
              <a:rPr lang="es-ES" smtClean="0"/>
              <a:t>08/06/2026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91A9B-3FD7-4A4E-97A4-0E215427B65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90896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4E57F-712F-4670-8B41-500CC4D1B739}" type="datetimeFigureOut">
              <a:rPr lang="es-ES" smtClean="0"/>
              <a:t>08/06/2026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91A9B-3FD7-4A4E-97A4-0E215427B65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78247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54E57F-712F-4670-8B41-500CC4D1B739}" type="datetimeFigureOut">
              <a:rPr lang="es-ES" smtClean="0"/>
              <a:t>08/06/2026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291A9B-3FD7-4A4E-97A4-0E215427B65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28747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>
            <a:extLst>
              <a:ext uri="{FF2B5EF4-FFF2-40B4-BE49-F238E27FC236}">
                <a16:creationId xmlns:a16="http://schemas.microsoft.com/office/drawing/2014/main" id="{0ED71831-DA14-8C7D-9982-F11C74EB878F}"/>
              </a:ext>
            </a:extLst>
          </p:cNvPr>
          <p:cNvSpPr/>
          <p:nvPr/>
        </p:nvSpPr>
        <p:spPr>
          <a:xfrm>
            <a:off x="0" y="9313857"/>
            <a:ext cx="6858000" cy="59873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064FC357-30CC-4619-8A77-D6BFB957AC80}"/>
              </a:ext>
            </a:extLst>
          </p:cNvPr>
          <p:cNvSpPr/>
          <p:nvPr/>
        </p:nvSpPr>
        <p:spPr>
          <a:xfrm>
            <a:off x="215776" y="1670531"/>
            <a:ext cx="1968809" cy="2308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9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armeno" pitchFamily="50" charset="0"/>
              </a:rPr>
              <a:t>NOMBRE Y APELLIDOS DEL ALUMNO:</a:t>
            </a:r>
          </a:p>
        </p:txBody>
      </p:sp>
      <p:sp>
        <p:nvSpPr>
          <p:cNvPr id="8" name="Rectángulo: esquinas redondeadas 7">
            <a:extLst>
              <a:ext uri="{FF2B5EF4-FFF2-40B4-BE49-F238E27FC236}">
                <a16:creationId xmlns:a16="http://schemas.microsoft.com/office/drawing/2014/main" id="{4A9B4130-2C4D-48D5-B348-67E4B79C2EAC}"/>
              </a:ext>
            </a:extLst>
          </p:cNvPr>
          <p:cNvSpPr/>
          <p:nvPr/>
        </p:nvSpPr>
        <p:spPr>
          <a:xfrm>
            <a:off x="228601" y="1849532"/>
            <a:ext cx="4536198" cy="176762"/>
          </a:xfrm>
          <a:prstGeom prst="roundRect">
            <a:avLst/>
          </a:prstGeom>
          <a:ln>
            <a:solidFill>
              <a:schemeClr val="accent5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19B319DF-1ACF-4C34-83DF-0697ED9E11BA}"/>
              </a:ext>
            </a:extLst>
          </p:cNvPr>
          <p:cNvSpPr/>
          <p:nvPr/>
        </p:nvSpPr>
        <p:spPr>
          <a:xfrm>
            <a:off x="4810587" y="1670894"/>
            <a:ext cx="1345240" cy="2308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9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armeno" pitchFamily="50" charset="0"/>
              </a:rPr>
              <a:t>FECHA</a:t>
            </a:r>
            <a:r>
              <a:rPr lang="es-ES" sz="9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armeno" pitchFamily="50" charset="0"/>
              </a:rPr>
              <a:t> DE NACIMIENTO:</a:t>
            </a:r>
          </a:p>
        </p:txBody>
      </p: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F14E9715-97B0-445E-B6EB-F0ED6E427A61}"/>
              </a:ext>
            </a:extLst>
          </p:cNvPr>
          <p:cNvSpPr/>
          <p:nvPr/>
        </p:nvSpPr>
        <p:spPr>
          <a:xfrm>
            <a:off x="4814887" y="1843356"/>
            <a:ext cx="1750157" cy="176763"/>
          </a:xfrm>
          <a:prstGeom prst="roundRect">
            <a:avLst/>
          </a:prstGeom>
          <a:ln>
            <a:solidFill>
              <a:schemeClr val="accent5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7F0E1109-2F9B-4622-A77D-4BA717CDEA1F}"/>
              </a:ext>
            </a:extLst>
          </p:cNvPr>
          <p:cNvSpPr/>
          <p:nvPr/>
        </p:nvSpPr>
        <p:spPr>
          <a:xfrm>
            <a:off x="220981" y="2216383"/>
            <a:ext cx="4536198" cy="170885"/>
          </a:xfrm>
          <a:prstGeom prst="roundRect">
            <a:avLst/>
          </a:prstGeom>
          <a:ln>
            <a:solidFill>
              <a:schemeClr val="accent5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>
              <a:latin typeface="Barmeno" pitchFamily="50" charset="0"/>
            </a:endParaRP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66A1E205-F784-47DB-82A6-FDF2BFF8E3C5}"/>
              </a:ext>
            </a:extLst>
          </p:cNvPr>
          <p:cNvSpPr/>
          <p:nvPr/>
        </p:nvSpPr>
        <p:spPr>
          <a:xfrm>
            <a:off x="220981" y="2376052"/>
            <a:ext cx="1609735" cy="2308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9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armeno" pitchFamily="50" charset="0"/>
              </a:rPr>
              <a:t>TELEFONO DEL RESPONSABLE</a:t>
            </a:r>
            <a:endParaRPr lang="es-ES" sz="9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armeno" pitchFamily="50" charset="0"/>
            </a:endParaRP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BF02DF51-5130-423C-BC42-B1D8F4E21874}"/>
              </a:ext>
            </a:extLst>
          </p:cNvPr>
          <p:cNvSpPr/>
          <p:nvPr/>
        </p:nvSpPr>
        <p:spPr>
          <a:xfrm>
            <a:off x="3492915" y="2390811"/>
            <a:ext cx="1415772" cy="2308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9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armeno" pitchFamily="50" charset="0"/>
              </a:rPr>
              <a:t>EMAIL DEL RESPONSABLE</a:t>
            </a: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20E8FC27-1724-4A55-9EED-F752CC18428A}"/>
              </a:ext>
            </a:extLst>
          </p:cNvPr>
          <p:cNvSpPr/>
          <p:nvPr/>
        </p:nvSpPr>
        <p:spPr>
          <a:xfrm>
            <a:off x="212821" y="1998652"/>
            <a:ext cx="3498072" cy="2308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9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armeno" pitchFamily="50" charset="0"/>
              </a:rPr>
              <a:t>NOMBRE Y APELLIDOS DE LA PERSONA RESPONSABLE DEL ALUMNO:</a:t>
            </a:r>
          </a:p>
        </p:txBody>
      </p:sp>
      <p:sp>
        <p:nvSpPr>
          <p:cNvPr id="35" name="Rectángulo: esquinas redondeadas 34">
            <a:extLst>
              <a:ext uri="{FF2B5EF4-FFF2-40B4-BE49-F238E27FC236}">
                <a16:creationId xmlns:a16="http://schemas.microsoft.com/office/drawing/2014/main" id="{81119488-0D72-41CF-962F-01C227FE8EF5}"/>
              </a:ext>
            </a:extLst>
          </p:cNvPr>
          <p:cNvSpPr/>
          <p:nvPr/>
        </p:nvSpPr>
        <p:spPr>
          <a:xfrm>
            <a:off x="220981" y="2599016"/>
            <a:ext cx="3185159" cy="173046"/>
          </a:xfrm>
          <a:prstGeom prst="roundRect">
            <a:avLst/>
          </a:prstGeom>
          <a:ln>
            <a:solidFill>
              <a:schemeClr val="accent5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7" name="Rectángulo: esquinas redondeadas 36">
            <a:extLst>
              <a:ext uri="{FF2B5EF4-FFF2-40B4-BE49-F238E27FC236}">
                <a16:creationId xmlns:a16="http://schemas.microsoft.com/office/drawing/2014/main" id="{5437D56F-FB9E-49F8-963B-73B146C4EC38}"/>
              </a:ext>
            </a:extLst>
          </p:cNvPr>
          <p:cNvSpPr/>
          <p:nvPr/>
        </p:nvSpPr>
        <p:spPr>
          <a:xfrm>
            <a:off x="3488359" y="2596068"/>
            <a:ext cx="3076686" cy="179222"/>
          </a:xfrm>
          <a:prstGeom prst="roundRect">
            <a:avLst/>
          </a:prstGeom>
          <a:ln>
            <a:solidFill>
              <a:schemeClr val="accent5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48" name="Rectángulo 47">
            <a:extLst>
              <a:ext uri="{FF2B5EF4-FFF2-40B4-BE49-F238E27FC236}">
                <a16:creationId xmlns:a16="http://schemas.microsoft.com/office/drawing/2014/main" id="{DCD3FBDF-EAE2-4564-A07D-8D0548C4AFB9}"/>
              </a:ext>
            </a:extLst>
          </p:cNvPr>
          <p:cNvSpPr/>
          <p:nvPr/>
        </p:nvSpPr>
        <p:spPr>
          <a:xfrm>
            <a:off x="511080" y="3431711"/>
            <a:ext cx="1729961" cy="2308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9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armeno" pitchFamily="50" charset="0"/>
              </a:rPr>
              <a:t>NUMERO DE CUENTA BANCARIA</a:t>
            </a:r>
          </a:p>
        </p:txBody>
      </p:sp>
      <p:sp>
        <p:nvSpPr>
          <p:cNvPr id="49" name="Rectángulo 48">
            <a:extLst>
              <a:ext uri="{FF2B5EF4-FFF2-40B4-BE49-F238E27FC236}">
                <a16:creationId xmlns:a16="http://schemas.microsoft.com/office/drawing/2014/main" id="{9C65C87C-A7C4-42A9-8E6A-B4EE62DBC76A}"/>
              </a:ext>
            </a:extLst>
          </p:cNvPr>
          <p:cNvSpPr/>
          <p:nvPr/>
        </p:nvSpPr>
        <p:spPr>
          <a:xfrm>
            <a:off x="-29672" y="1160364"/>
            <a:ext cx="6887672" cy="414757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accent5"/>
              </a:solidFill>
            </a:endParaRPr>
          </a:p>
        </p:txBody>
      </p:sp>
      <p:sp>
        <p:nvSpPr>
          <p:cNvPr id="52" name="Rectángulo 51">
            <a:extLst>
              <a:ext uri="{FF2B5EF4-FFF2-40B4-BE49-F238E27FC236}">
                <a16:creationId xmlns:a16="http://schemas.microsoft.com/office/drawing/2014/main" id="{336305CB-0182-4867-B0A5-857759371180}"/>
              </a:ext>
            </a:extLst>
          </p:cNvPr>
          <p:cNvSpPr/>
          <p:nvPr/>
        </p:nvSpPr>
        <p:spPr>
          <a:xfrm>
            <a:off x="125465" y="6900485"/>
            <a:ext cx="6639012" cy="2308324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 anchor="ctr">
            <a:spAutoFit/>
          </a:bodyPr>
          <a:lstStyle/>
          <a:p>
            <a:pPr algn="l"/>
            <a:r>
              <a:rPr lang="es-ES" sz="1200" b="1" i="0" dirty="0">
                <a:solidFill>
                  <a:srgbClr val="202124"/>
                </a:solidFill>
                <a:effectLst/>
                <a:latin typeface="Barmeno" pitchFamily="50" charset="0"/>
              </a:rPr>
              <a:t>INFORMACIÓN DE NUESTRAS ACTIVIDADES</a:t>
            </a:r>
            <a:endParaRPr lang="es-ES" sz="1200" b="0" i="0" dirty="0">
              <a:solidFill>
                <a:srgbClr val="202124"/>
              </a:solidFill>
              <a:effectLst/>
              <a:latin typeface="Barmeno" pitchFamily="50" charset="0"/>
            </a:endParaRPr>
          </a:p>
          <a:p>
            <a:pPr algn="l"/>
            <a:r>
              <a:rPr lang="es-ES" sz="1200" b="0" i="1" dirty="0">
                <a:solidFill>
                  <a:srgbClr val="202124"/>
                </a:solidFill>
                <a:effectLst/>
                <a:latin typeface="Barmeno" pitchFamily="50" charset="0"/>
              </a:rPr>
              <a:t>Días: 2 días a la semana</a:t>
            </a:r>
            <a:endParaRPr lang="es-ES" sz="1200" b="0" i="0" dirty="0">
              <a:solidFill>
                <a:srgbClr val="202124"/>
              </a:solidFill>
              <a:effectLst/>
              <a:latin typeface="Barmeno" pitchFamily="50" charset="0"/>
            </a:endParaRPr>
          </a:p>
          <a:p>
            <a:pPr algn="l"/>
            <a:r>
              <a:rPr lang="es-ES" sz="1200" b="0" i="1" dirty="0">
                <a:solidFill>
                  <a:srgbClr val="202124"/>
                </a:solidFill>
                <a:effectLst/>
                <a:latin typeface="Barmeno" pitchFamily="50" charset="0"/>
              </a:rPr>
              <a:t>Precio: 25 €/mes </a:t>
            </a:r>
          </a:p>
          <a:p>
            <a:r>
              <a:rPr lang="es-ES" sz="1200" i="1" dirty="0">
                <a:solidFill>
                  <a:srgbClr val="202124"/>
                </a:solidFill>
                <a:latin typeface="Barmeno" pitchFamily="50" charset="0"/>
              </a:rPr>
              <a:t>Precio: AMPA 20€/mes </a:t>
            </a:r>
            <a:endParaRPr lang="es-ES" sz="1200" b="0" i="0" dirty="0">
              <a:solidFill>
                <a:srgbClr val="202124"/>
              </a:solidFill>
              <a:effectLst/>
              <a:latin typeface="Barmeno" pitchFamily="50" charset="0"/>
            </a:endParaRPr>
          </a:p>
          <a:p>
            <a:pPr algn="l"/>
            <a:r>
              <a:rPr lang="es-ES" sz="1200" b="0" i="1" dirty="0">
                <a:solidFill>
                  <a:srgbClr val="202124"/>
                </a:solidFill>
                <a:effectLst/>
                <a:latin typeface="Barmeno" pitchFamily="50" charset="0"/>
              </a:rPr>
              <a:t>Descuentos: </a:t>
            </a:r>
            <a:endParaRPr lang="es-ES" sz="1200" b="0" i="0" dirty="0">
              <a:solidFill>
                <a:srgbClr val="202124"/>
              </a:solidFill>
              <a:effectLst/>
              <a:latin typeface="Barmeno" pitchFamily="50" charset="0"/>
            </a:endParaRPr>
          </a:p>
          <a:p>
            <a:pPr marL="171450" indent="-171450">
              <a:buFontTx/>
              <a:buChar char="-"/>
            </a:pPr>
            <a:r>
              <a:rPr lang="es-ES" sz="1200" b="0" i="0" u="sng" dirty="0">
                <a:solidFill>
                  <a:srgbClr val="202124"/>
                </a:solidFill>
                <a:effectLst/>
                <a:latin typeface="Barmeno" pitchFamily="50" charset="0"/>
              </a:rPr>
              <a:t>Hermanos</a:t>
            </a:r>
            <a:r>
              <a:rPr lang="es-ES" sz="1200" b="0" i="1" u="sng" dirty="0">
                <a:solidFill>
                  <a:srgbClr val="202124"/>
                </a:solidFill>
                <a:effectLst/>
                <a:latin typeface="Barmeno" pitchFamily="50" charset="0"/>
              </a:rPr>
              <a:t> </a:t>
            </a:r>
            <a:r>
              <a:rPr lang="es-ES" sz="1200" i="1" u="sng" dirty="0">
                <a:solidFill>
                  <a:srgbClr val="202124"/>
                </a:solidFill>
                <a:latin typeface="Barmeno" pitchFamily="50" charset="0"/>
              </a:rPr>
              <a:t>o segunda acttividad</a:t>
            </a:r>
            <a:r>
              <a:rPr lang="es-ES" sz="1200" b="0" i="1" dirty="0">
                <a:solidFill>
                  <a:srgbClr val="202124"/>
                </a:solidFill>
                <a:effectLst/>
                <a:latin typeface="Barmeno" pitchFamily="50" charset="0"/>
              </a:rPr>
              <a:t>:</a:t>
            </a:r>
            <a:r>
              <a:rPr lang="es-ES" sz="1200" i="1" dirty="0">
                <a:solidFill>
                  <a:srgbClr val="202124"/>
                </a:solidFill>
                <a:latin typeface="Barmeno" pitchFamily="50" charset="0"/>
              </a:rPr>
              <a:t>20 €/mes</a:t>
            </a:r>
            <a:r>
              <a:rPr lang="es-ES" sz="1200" b="0" i="0" dirty="0">
                <a:solidFill>
                  <a:srgbClr val="202124"/>
                </a:solidFill>
                <a:effectLst/>
                <a:latin typeface="Barmeno" pitchFamily="50" charset="0"/>
              </a:rPr>
              <a:t> </a:t>
            </a:r>
          </a:p>
          <a:p>
            <a:pPr marL="171450" indent="-171450">
              <a:buFontTx/>
              <a:buChar char="-"/>
            </a:pPr>
            <a:endParaRPr lang="es-ES" sz="1200" b="0" i="0" dirty="0">
              <a:solidFill>
                <a:srgbClr val="202124"/>
              </a:solidFill>
              <a:effectLst/>
              <a:latin typeface="Barmeno" pitchFamily="50" charset="0"/>
            </a:endParaRPr>
          </a:p>
          <a:p>
            <a:pPr algn="l"/>
            <a:r>
              <a:rPr lang="es-ES" sz="1200" b="0" i="0" dirty="0">
                <a:solidFill>
                  <a:srgbClr val="202124"/>
                </a:solidFill>
                <a:effectLst/>
                <a:latin typeface="Barmeno" pitchFamily="50" charset="0"/>
              </a:rPr>
              <a:t>l pago se efectuará por domiciliación (trimestral, se pasará del 1 al 5 de noviembre, febrero y abril, en este último caso serían dos meses dado que la actividad termina en mayo)</a:t>
            </a:r>
            <a:r>
              <a:rPr lang="es-ES" sz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armeno" pitchFamily="50" charset="0"/>
              </a:rPr>
              <a:t>. </a:t>
            </a:r>
            <a:r>
              <a:rPr lang="es-ES" sz="1200" dirty="0">
                <a:ln w="0"/>
                <a:latin typeface="Barmeno" pitchFamily="50" charset="0"/>
              </a:rPr>
              <a:t>Todos los gastos generados por la gestión de recobro de los mismos serán de cuenta del deudor.</a:t>
            </a:r>
          </a:p>
          <a:p>
            <a:pPr algn="l"/>
            <a:endParaRPr lang="es-ES" sz="1200" b="0" i="0" dirty="0">
              <a:ln w="0"/>
              <a:solidFill>
                <a:srgbClr val="202124"/>
              </a:solidFill>
              <a:latin typeface="Barmeno" pitchFamily="50" charset="0"/>
            </a:endParaRPr>
          </a:p>
          <a:p>
            <a:r>
              <a:rPr lang="es-ES" sz="12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armeno" pitchFamily="50" charset="0"/>
              </a:rPr>
              <a:t>FIRMA DE CONFORMIDAD DE PERSONA RESPONSABLE DEL ALUMNO:</a:t>
            </a:r>
          </a:p>
        </p:txBody>
      </p:sp>
      <p:sp>
        <p:nvSpPr>
          <p:cNvPr id="55" name="Rectángulo 54">
            <a:extLst>
              <a:ext uri="{FF2B5EF4-FFF2-40B4-BE49-F238E27FC236}">
                <a16:creationId xmlns:a16="http://schemas.microsoft.com/office/drawing/2014/main" id="{85C6B7F3-F36F-4C68-A26C-03B60917DE3E}"/>
              </a:ext>
            </a:extLst>
          </p:cNvPr>
          <p:cNvSpPr/>
          <p:nvPr/>
        </p:nvSpPr>
        <p:spPr>
          <a:xfrm>
            <a:off x="212821" y="2786628"/>
            <a:ext cx="1556837" cy="2308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9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armeno" pitchFamily="50" charset="0"/>
              </a:rPr>
              <a:t>ENFERMEDADES Y ALERGIAS</a:t>
            </a:r>
            <a:endParaRPr lang="es-ES" sz="9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armeno" pitchFamily="50" charset="0"/>
            </a:endParaRPr>
          </a:p>
        </p:txBody>
      </p:sp>
      <p:sp>
        <p:nvSpPr>
          <p:cNvPr id="56" name="Rectángulo: esquinas redondeadas 55">
            <a:extLst>
              <a:ext uri="{FF2B5EF4-FFF2-40B4-BE49-F238E27FC236}">
                <a16:creationId xmlns:a16="http://schemas.microsoft.com/office/drawing/2014/main" id="{6F038A46-331C-4282-8F5B-4D4E403669A6}"/>
              </a:ext>
            </a:extLst>
          </p:cNvPr>
          <p:cNvSpPr/>
          <p:nvPr/>
        </p:nvSpPr>
        <p:spPr>
          <a:xfrm>
            <a:off x="228601" y="2998987"/>
            <a:ext cx="6345666" cy="174849"/>
          </a:xfrm>
          <a:prstGeom prst="roundRect">
            <a:avLst/>
          </a:prstGeom>
          <a:ln>
            <a:solidFill>
              <a:schemeClr val="accent5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1" name="Rectángulo 60">
            <a:extLst>
              <a:ext uri="{FF2B5EF4-FFF2-40B4-BE49-F238E27FC236}">
                <a16:creationId xmlns:a16="http://schemas.microsoft.com/office/drawing/2014/main" id="{09494943-D7B9-4B48-9CCB-A9D06D360814}"/>
              </a:ext>
            </a:extLst>
          </p:cNvPr>
          <p:cNvSpPr/>
          <p:nvPr/>
        </p:nvSpPr>
        <p:spPr>
          <a:xfrm>
            <a:off x="-93523" y="138036"/>
            <a:ext cx="6858000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r"/>
            <a:r>
              <a:rPr lang="es-ES" sz="2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armeno" pitchFamily="50" charset="0"/>
              </a:rPr>
              <a:t>FORMULARIO DE INSCRIPCIÓN</a:t>
            </a:r>
          </a:p>
          <a:p>
            <a:pPr algn="r"/>
            <a:r>
              <a:rPr lang="es-ES" sz="3600" b="1" cap="none" spc="0" dirty="0">
                <a:ln w="19050">
                  <a:solidFill>
                    <a:sysClr val="windowText" lastClr="000000"/>
                  </a:solidFill>
                </a:ln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armeno" pitchFamily="50" charset="0"/>
              </a:rPr>
              <a:t>CDP VIRGEN DEL ROCIO</a:t>
            </a:r>
          </a:p>
          <a:p>
            <a:pPr algn="r"/>
            <a:endParaRPr lang="es-ES" sz="2000" b="1" cap="none" spc="0" dirty="0">
              <a:ln w="19050">
                <a:noFill/>
              </a:ln>
              <a:solidFill>
                <a:schemeClr val="accent5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armeno" pitchFamily="50" charset="0"/>
            </a:endParaRPr>
          </a:p>
        </p:txBody>
      </p:sp>
      <p:sp>
        <p:nvSpPr>
          <p:cNvPr id="63" name="Rectángulo: esquinas redondeadas 62">
            <a:extLst>
              <a:ext uri="{FF2B5EF4-FFF2-40B4-BE49-F238E27FC236}">
                <a16:creationId xmlns:a16="http://schemas.microsoft.com/office/drawing/2014/main" id="{AE51D0EB-8D0B-4CA3-ABDC-99B94A4CEFEA}"/>
              </a:ext>
            </a:extLst>
          </p:cNvPr>
          <p:cNvSpPr/>
          <p:nvPr/>
        </p:nvSpPr>
        <p:spPr>
          <a:xfrm>
            <a:off x="228601" y="3393678"/>
            <a:ext cx="266699" cy="278376"/>
          </a:xfrm>
          <a:prstGeom prst="roundRect">
            <a:avLst/>
          </a:prstGeom>
          <a:ln>
            <a:solidFill>
              <a:schemeClr val="accent5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7" name="Rectángulo 56">
            <a:extLst>
              <a:ext uri="{FF2B5EF4-FFF2-40B4-BE49-F238E27FC236}">
                <a16:creationId xmlns:a16="http://schemas.microsoft.com/office/drawing/2014/main" id="{A140C3E3-4917-4E18-A88E-E0BAABE02DCF}"/>
              </a:ext>
            </a:extLst>
          </p:cNvPr>
          <p:cNvSpPr/>
          <p:nvPr/>
        </p:nvSpPr>
        <p:spPr>
          <a:xfrm>
            <a:off x="3875465" y="9401325"/>
            <a:ext cx="2293620" cy="41549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r"/>
            <a:r>
              <a:rPr lang="es-ES" sz="105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armeno" pitchFamily="50" charset="0"/>
              </a:rPr>
              <a:t>SÍGUENOS EN:</a:t>
            </a:r>
          </a:p>
          <a:p>
            <a:pPr algn="r"/>
            <a:r>
              <a:rPr lang="es-ES" sz="105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armeno" pitchFamily="50" charset="0"/>
              </a:rPr>
              <a:t>DEPONUBA</a:t>
            </a:r>
          </a:p>
        </p:txBody>
      </p:sp>
      <p:sp>
        <p:nvSpPr>
          <p:cNvPr id="59" name="Rectángulo 58">
            <a:extLst>
              <a:ext uri="{FF2B5EF4-FFF2-40B4-BE49-F238E27FC236}">
                <a16:creationId xmlns:a16="http://schemas.microsoft.com/office/drawing/2014/main" id="{4915656F-B24F-4EB4-A259-18584BE5007E}"/>
              </a:ext>
            </a:extLst>
          </p:cNvPr>
          <p:cNvSpPr/>
          <p:nvPr/>
        </p:nvSpPr>
        <p:spPr>
          <a:xfrm>
            <a:off x="70626" y="9414064"/>
            <a:ext cx="2498356" cy="43088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11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armeno" pitchFamily="50" charset="0"/>
              </a:rPr>
              <a:t>CONTACTO:</a:t>
            </a:r>
          </a:p>
          <a:p>
            <a:r>
              <a:rPr lang="es-ES" sz="11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armeno" pitchFamily="50" charset="0"/>
              </a:rPr>
              <a:t>651598346 – deponuba@gmail.com</a:t>
            </a:r>
          </a:p>
        </p:txBody>
      </p:sp>
      <p:pic>
        <p:nvPicPr>
          <p:cNvPr id="1026" name="Picture 2" descr="Imagen relacionada">
            <a:extLst>
              <a:ext uri="{FF2B5EF4-FFF2-40B4-BE49-F238E27FC236}">
                <a16:creationId xmlns:a16="http://schemas.microsoft.com/office/drawing/2014/main" id="{7512443B-FD7D-42F1-8B0B-E6A5D7455D7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biLevel thresh="7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3077" b="99112" l="7101" r="89941">
                        <a14:foregroundMark x1="39941" y1="56805" x2="26036" y2="30178"/>
                        <a14:foregroundMark x1="34911" y1="57988" x2="19231" y2="38462"/>
                        <a14:foregroundMark x1="26627" y1="56509" x2="18343" y2="45858"/>
                        <a14:foregroundMark x1="70710" y1="57692" x2="53550" y2="42012"/>
                        <a14:foregroundMark x1="61538" y1="57101" x2="54142" y2="48817"/>
                        <a14:foregroundMark x1="44970" y1="87278" x2="28402" y2="64201"/>
                        <a14:foregroundMark x1="46746" y1="80178" x2="40237" y2="65976"/>
                        <a14:foregroundMark x1="31953" y1="92604" x2="19822" y2="86095"/>
                        <a14:foregroundMark x1="19231" y1="84320" x2="19822" y2="70118"/>
                        <a14:foregroundMark x1="52959" y1="82249" x2="56213" y2="70118"/>
                        <a14:foregroundMark x1="58876" y1="82249" x2="71302" y2="92308"/>
                        <a14:foregroundMark x1="66272" y1="93195" x2="57101" y2="88757"/>
                        <a14:foregroundMark x1="81657" y1="83728" x2="81953" y2="76923"/>
                        <a14:foregroundMark x1="78698" y1="87278" x2="80473" y2="84615"/>
                        <a14:foregroundMark x1="74556" y1="72485" x2="73669" y2="90828"/>
                        <a14:foregroundMark x1="31361" y1="85799" x2="28698" y2="71598"/>
                        <a14:foregroundMark x1="46746" y1="48817" x2="45562" y2="39053"/>
                        <a14:foregroundMark x1="82249" y1="76036" x2="64497" y2="64201"/>
                        <a14:foregroundMark x1="67160" y1="63609" x2="79882" y2="71893"/>
                        <a14:foregroundMark x1="79290" y1="69822" x2="71893" y2="64793"/>
                        <a14:foregroundMark x1="64201" y1="63905" x2="58580" y2="66864"/>
                        <a14:foregroundMark x1="62130" y1="69527" x2="66864" y2="87278"/>
                        <a14:foregroundMark x1="72781" y1="83432" x2="65089" y2="7307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5203" t="26955" r="14734"/>
          <a:stretch/>
        </p:blipFill>
        <p:spPr bwMode="auto">
          <a:xfrm>
            <a:off x="6257925" y="9363107"/>
            <a:ext cx="506552" cy="52810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ángulo: esquinas redondeadas 13">
            <a:extLst>
              <a:ext uri="{FF2B5EF4-FFF2-40B4-BE49-F238E27FC236}">
                <a16:creationId xmlns:a16="http://schemas.microsoft.com/office/drawing/2014/main" id="{C2C183A8-B3B2-5718-B282-819033A0D88C}"/>
              </a:ext>
            </a:extLst>
          </p:cNvPr>
          <p:cNvSpPr/>
          <p:nvPr/>
        </p:nvSpPr>
        <p:spPr>
          <a:xfrm>
            <a:off x="2184585" y="3448880"/>
            <a:ext cx="4374355" cy="201693"/>
          </a:xfrm>
          <a:prstGeom prst="roundRect">
            <a:avLst/>
          </a:prstGeom>
          <a:ln>
            <a:solidFill>
              <a:schemeClr val="accent5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5" name="Rectángulo: esquinas redondeadas 14">
            <a:extLst>
              <a:ext uri="{FF2B5EF4-FFF2-40B4-BE49-F238E27FC236}">
                <a16:creationId xmlns:a16="http://schemas.microsoft.com/office/drawing/2014/main" id="{A7DE6503-FD8F-CF92-7BA0-649A23839FEA}"/>
              </a:ext>
            </a:extLst>
          </p:cNvPr>
          <p:cNvSpPr/>
          <p:nvPr/>
        </p:nvSpPr>
        <p:spPr>
          <a:xfrm>
            <a:off x="228601" y="3732858"/>
            <a:ext cx="266699" cy="278376"/>
          </a:xfrm>
          <a:prstGeom prst="roundRect">
            <a:avLst/>
          </a:prstGeom>
          <a:ln>
            <a:solidFill>
              <a:schemeClr val="accent5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EA3ADC1D-C7F7-3048-FD4E-F396A772B38E}"/>
              </a:ext>
            </a:extLst>
          </p:cNvPr>
          <p:cNvSpPr/>
          <p:nvPr/>
        </p:nvSpPr>
        <p:spPr>
          <a:xfrm>
            <a:off x="511554" y="3728759"/>
            <a:ext cx="3589444" cy="2308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9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armeno" pitchFamily="50" charset="0"/>
              </a:rPr>
              <a:t>EFECTIVO MEDIANTE PAGO AL MONITOR EL PRIMER DIA DE CADA MES</a:t>
            </a:r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47D693AB-2C65-3D94-EAD5-9107205652B7}"/>
              </a:ext>
            </a:extLst>
          </p:cNvPr>
          <p:cNvSpPr/>
          <p:nvPr/>
        </p:nvSpPr>
        <p:spPr>
          <a:xfrm>
            <a:off x="212821" y="3180502"/>
            <a:ext cx="1008609" cy="2308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9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armeno" pitchFamily="50" charset="0"/>
              </a:rPr>
              <a:t>FORMA DE PAGO</a:t>
            </a:r>
            <a:endParaRPr lang="es-ES" sz="9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armeno" pitchFamily="50" charset="0"/>
            </a:endParaRPr>
          </a:p>
        </p:txBody>
      </p:sp>
      <p:pic>
        <p:nvPicPr>
          <p:cNvPr id="21" name="Imagen 20">
            <a:extLst>
              <a:ext uri="{FF2B5EF4-FFF2-40B4-BE49-F238E27FC236}">
                <a16:creationId xmlns:a16="http://schemas.microsoft.com/office/drawing/2014/main" id="{EBC16BC2-FBC9-9CF1-F32B-A3B1FAD3775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540" r="4840" b="37367"/>
          <a:stretch/>
        </p:blipFill>
        <p:spPr>
          <a:xfrm>
            <a:off x="3038229" y="9384971"/>
            <a:ext cx="743714" cy="474716"/>
          </a:xfrm>
          <a:prstGeom prst="rect">
            <a:avLst/>
          </a:prstGeom>
        </p:spPr>
      </p:pic>
      <p:sp>
        <p:nvSpPr>
          <p:cNvPr id="27" name="Rectángulo 26">
            <a:extLst>
              <a:ext uri="{FF2B5EF4-FFF2-40B4-BE49-F238E27FC236}">
                <a16:creationId xmlns:a16="http://schemas.microsoft.com/office/drawing/2014/main" id="{E7B6B427-B4FA-E629-64B1-2BE4EECB490C}"/>
              </a:ext>
            </a:extLst>
          </p:cNvPr>
          <p:cNvSpPr/>
          <p:nvPr/>
        </p:nvSpPr>
        <p:spPr>
          <a:xfrm>
            <a:off x="228601" y="4036363"/>
            <a:ext cx="1922321" cy="2308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9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armeno" pitchFamily="50" charset="0"/>
              </a:rPr>
              <a:t>MODALIDAD DEPORTIVA ESCOGIDA</a:t>
            </a:r>
          </a:p>
        </p:txBody>
      </p:sp>
      <p:sp>
        <p:nvSpPr>
          <p:cNvPr id="28" name="Rectángulo: esquinas redondeadas 27">
            <a:extLst>
              <a:ext uri="{FF2B5EF4-FFF2-40B4-BE49-F238E27FC236}">
                <a16:creationId xmlns:a16="http://schemas.microsoft.com/office/drawing/2014/main" id="{8B7ABB52-8FE4-EBFC-A348-05E99F4E081B}"/>
              </a:ext>
            </a:extLst>
          </p:cNvPr>
          <p:cNvSpPr/>
          <p:nvPr/>
        </p:nvSpPr>
        <p:spPr>
          <a:xfrm>
            <a:off x="361950" y="4242942"/>
            <a:ext cx="266699" cy="278376"/>
          </a:xfrm>
          <a:prstGeom prst="roundRect">
            <a:avLst/>
          </a:prstGeom>
          <a:ln>
            <a:solidFill>
              <a:schemeClr val="accent5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9" name="Rectángulo: esquinas redondeadas 28">
            <a:extLst>
              <a:ext uri="{FF2B5EF4-FFF2-40B4-BE49-F238E27FC236}">
                <a16:creationId xmlns:a16="http://schemas.microsoft.com/office/drawing/2014/main" id="{2ED3FE81-8F33-12D2-2607-AA5E31B16C68}"/>
              </a:ext>
            </a:extLst>
          </p:cNvPr>
          <p:cNvSpPr/>
          <p:nvPr/>
        </p:nvSpPr>
        <p:spPr>
          <a:xfrm>
            <a:off x="361950" y="4573196"/>
            <a:ext cx="266699" cy="278376"/>
          </a:xfrm>
          <a:prstGeom prst="roundRect">
            <a:avLst/>
          </a:prstGeom>
          <a:ln>
            <a:solidFill>
              <a:schemeClr val="accent5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Rectángulo 29">
            <a:extLst>
              <a:ext uri="{FF2B5EF4-FFF2-40B4-BE49-F238E27FC236}">
                <a16:creationId xmlns:a16="http://schemas.microsoft.com/office/drawing/2014/main" id="{55209561-CD2F-CC1A-AA31-45460FEC3FF5}"/>
              </a:ext>
            </a:extLst>
          </p:cNvPr>
          <p:cNvSpPr/>
          <p:nvPr/>
        </p:nvSpPr>
        <p:spPr>
          <a:xfrm>
            <a:off x="654200" y="4283769"/>
            <a:ext cx="2805576" cy="2308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9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armeno" pitchFamily="50" charset="0"/>
              </a:rPr>
              <a:t>MULIDEPORTE LUNES Y MIÉRCOLES DE 15:30 A 16:30</a:t>
            </a:r>
            <a:endParaRPr lang="es-ES" sz="9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armeno" pitchFamily="50" charset="0"/>
            </a:endParaRPr>
          </a:p>
        </p:txBody>
      </p:sp>
      <p:sp>
        <p:nvSpPr>
          <p:cNvPr id="32" name="Rectángulo: esquinas redondeadas 31">
            <a:extLst>
              <a:ext uri="{FF2B5EF4-FFF2-40B4-BE49-F238E27FC236}">
                <a16:creationId xmlns:a16="http://schemas.microsoft.com/office/drawing/2014/main" id="{91EA3A33-2A44-DA52-594A-FDF18C91DEC2}"/>
              </a:ext>
            </a:extLst>
          </p:cNvPr>
          <p:cNvSpPr/>
          <p:nvPr/>
        </p:nvSpPr>
        <p:spPr>
          <a:xfrm>
            <a:off x="361950" y="4907002"/>
            <a:ext cx="266699" cy="278376"/>
          </a:xfrm>
          <a:prstGeom prst="roundRect">
            <a:avLst/>
          </a:prstGeom>
          <a:ln>
            <a:solidFill>
              <a:schemeClr val="accent5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9" name="Rectángulo: esquinas redondeadas 68">
            <a:extLst>
              <a:ext uri="{FF2B5EF4-FFF2-40B4-BE49-F238E27FC236}">
                <a16:creationId xmlns:a16="http://schemas.microsoft.com/office/drawing/2014/main" id="{691C5B82-2038-26EB-18DF-890EE76BB57A}"/>
              </a:ext>
            </a:extLst>
          </p:cNvPr>
          <p:cNvSpPr/>
          <p:nvPr/>
        </p:nvSpPr>
        <p:spPr>
          <a:xfrm>
            <a:off x="3075821" y="7868021"/>
            <a:ext cx="162218" cy="186626"/>
          </a:xfrm>
          <a:prstGeom prst="roundRect">
            <a:avLst/>
          </a:prstGeom>
          <a:ln>
            <a:solidFill>
              <a:schemeClr val="accent5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2" name="Rectángulo 71">
            <a:extLst>
              <a:ext uri="{FF2B5EF4-FFF2-40B4-BE49-F238E27FC236}">
                <a16:creationId xmlns:a16="http://schemas.microsoft.com/office/drawing/2014/main" id="{83D57D0E-FAAB-526A-B53D-64ADEC2CD17D}"/>
              </a:ext>
            </a:extLst>
          </p:cNvPr>
          <p:cNvSpPr/>
          <p:nvPr/>
        </p:nvSpPr>
        <p:spPr>
          <a:xfrm>
            <a:off x="125465" y="1149337"/>
            <a:ext cx="287264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400" b="1" dirty="0">
                <a:ln w="3175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armeno" pitchFamily="50" charset="0"/>
              </a:rPr>
              <a:t>DATOS DEL ALUMNO</a:t>
            </a:r>
            <a:endParaRPr lang="es-ES" sz="2400" b="1" cap="none" spc="0" dirty="0">
              <a:ln w="3175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armeno" pitchFamily="50" charset="0"/>
            </a:endParaRPr>
          </a:p>
        </p:txBody>
      </p:sp>
      <p:sp>
        <p:nvSpPr>
          <p:cNvPr id="22" name="Rectángulo 21">
            <a:extLst>
              <a:ext uri="{FF2B5EF4-FFF2-40B4-BE49-F238E27FC236}">
                <a16:creationId xmlns:a16="http://schemas.microsoft.com/office/drawing/2014/main" id="{A8F46A28-C1A8-CA77-CFB5-C1DF6CE51FFF}"/>
              </a:ext>
            </a:extLst>
          </p:cNvPr>
          <p:cNvSpPr/>
          <p:nvPr/>
        </p:nvSpPr>
        <p:spPr>
          <a:xfrm>
            <a:off x="699307" y="4610854"/>
            <a:ext cx="2537874" cy="2308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9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armeno" pitchFamily="50" charset="0"/>
              </a:rPr>
              <a:t>PATINAJE LUNES Y MIÉRCOLES DE 15:30 A 16:30</a:t>
            </a:r>
            <a:endParaRPr lang="es-ES" sz="9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armeno" pitchFamily="50" charset="0"/>
            </a:endParaRPr>
          </a:p>
        </p:txBody>
      </p:sp>
      <p:sp>
        <p:nvSpPr>
          <p:cNvPr id="25" name="Rectángulo 24">
            <a:extLst>
              <a:ext uri="{FF2B5EF4-FFF2-40B4-BE49-F238E27FC236}">
                <a16:creationId xmlns:a16="http://schemas.microsoft.com/office/drawing/2014/main" id="{B570530D-020B-2449-1E1E-6223D961FA74}"/>
              </a:ext>
            </a:extLst>
          </p:cNvPr>
          <p:cNvSpPr/>
          <p:nvPr/>
        </p:nvSpPr>
        <p:spPr>
          <a:xfrm>
            <a:off x="678968" y="4927455"/>
            <a:ext cx="2605200" cy="2308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9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armeno" pitchFamily="50" charset="0"/>
              </a:rPr>
              <a:t>BADMINTON MARTES Y JUEVES DE 16:30 A 17:30</a:t>
            </a:r>
            <a:endParaRPr lang="es-ES" sz="9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armeno" pitchFamily="50" charset="0"/>
            </a:endParaRPr>
          </a:p>
        </p:txBody>
      </p:sp>
      <p:sp>
        <p:nvSpPr>
          <p:cNvPr id="34" name="Rectángulo 33">
            <a:extLst>
              <a:ext uri="{FF2B5EF4-FFF2-40B4-BE49-F238E27FC236}">
                <a16:creationId xmlns:a16="http://schemas.microsoft.com/office/drawing/2014/main" id="{BC206B50-2589-0EAE-35C2-16290D805B45}"/>
              </a:ext>
            </a:extLst>
          </p:cNvPr>
          <p:cNvSpPr/>
          <p:nvPr/>
        </p:nvSpPr>
        <p:spPr>
          <a:xfrm>
            <a:off x="-29672" y="-82489"/>
            <a:ext cx="753731" cy="307777"/>
          </a:xfrm>
          <a:prstGeom prst="rect">
            <a:avLst/>
          </a:prstGeom>
          <a:noFill/>
          <a:effectLst>
            <a:glow>
              <a:schemeClr val="accent1"/>
            </a:glow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14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bduction2002" pitchFamily="2" charset="0"/>
              </a:rPr>
              <a:t>25-26</a:t>
            </a:r>
          </a:p>
        </p:txBody>
      </p:sp>
      <p:pic>
        <p:nvPicPr>
          <p:cNvPr id="31" name="Imagen 30">
            <a:extLst>
              <a:ext uri="{FF2B5EF4-FFF2-40B4-BE49-F238E27FC236}">
                <a16:creationId xmlns:a16="http://schemas.microsoft.com/office/drawing/2014/main" id="{14CAAA6B-F01D-96E6-4AE1-26FB8D32C56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437" b="9375"/>
          <a:stretch>
            <a:fillRect/>
          </a:stretch>
        </p:blipFill>
        <p:spPr>
          <a:xfrm>
            <a:off x="105585" y="61122"/>
            <a:ext cx="1560884" cy="1046133"/>
          </a:xfrm>
          <a:prstGeom prst="rect">
            <a:avLst/>
          </a:prstGeom>
        </p:spPr>
      </p:pic>
      <p:sp>
        <p:nvSpPr>
          <p:cNvPr id="36" name="Rectángulo: esquinas redondeadas 35">
            <a:extLst>
              <a:ext uri="{FF2B5EF4-FFF2-40B4-BE49-F238E27FC236}">
                <a16:creationId xmlns:a16="http://schemas.microsoft.com/office/drawing/2014/main" id="{C3F019E9-FCC5-90D8-194A-7851896C162D}"/>
              </a:ext>
            </a:extLst>
          </p:cNvPr>
          <p:cNvSpPr/>
          <p:nvPr/>
        </p:nvSpPr>
        <p:spPr>
          <a:xfrm>
            <a:off x="4820729" y="2216383"/>
            <a:ext cx="1750157" cy="176763"/>
          </a:xfrm>
          <a:prstGeom prst="roundRect">
            <a:avLst/>
          </a:prstGeom>
          <a:ln>
            <a:solidFill>
              <a:schemeClr val="accent5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8" name="Rectángulo 37">
            <a:extLst>
              <a:ext uri="{FF2B5EF4-FFF2-40B4-BE49-F238E27FC236}">
                <a16:creationId xmlns:a16="http://schemas.microsoft.com/office/drawing/2014/main" id="{388069A9-AB2A-3003-5E6D-91909EBA8A05}"/>
              </a:ext>
            </a:extLst>
          </p:cNvPr>
          <p:cNvSpPr/>
          <p:nvPr/>
        </p:nvSpPr>
        <p:spPr>
          <a:xfrm>
            <a:off x="4828349" y="2030177"/>
            <a:ext cx="364202" cy="2308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9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armeno" pitchFamily="50" charset="0"/>
              </a:rPr>
              <a:t>DNI</a:t>
            </a:r>
            <a:endParaRPr lang="es-ES" sz="9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armeno" pitchFamily="50" charset="0"/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9880FF49-742C-C3F7-5E0F-73371F14176B}"/>
              </a:ext>
            </a:extLst>
          </p:cNvPr>
          <p:cNvSpPr/>
          <p:nvPr/>
        </p:nvSpPr>
        <p:spPr>
          <a:xfrm>
            <a:off x="177230" y="69911"/>
            <a:ext cx="644728" cy="307777"/>
          </a:xfrm>
          <a:prstGeom prst="rect">
            <a:avLst/>
          </a:prstGeom>
          <a:noFill/>
          <a:effectLst>
            <a:glow>
              <a:schemeClr val="accent1"/>
            </a:glow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lip" panose="02000500000000000000" pitchFamily="2" charset="0"/>
              </a:rPr>
              <a:t>26-27</a:t>
            </a:r>
          </a:p>
        </p:txBody>
      </p:sp>
      <p:sp>
        <p:nvSpPr>
          <p:cNvPr id="3" name="Rectángulo: biselado 2">
            <a:extLst>
              <a:ext uri="{FF2B5EF4-FFF2-40B4-BE49-F238E27FC236}">
                <a16:creationId xmlns:a16="http://schemas.microsoft.com/office/drawing/2014/main" id="{D199F3E3-43B2-490A-A04A-117272F9D8B7}"/>
              </a:ext>
            </a:extLst>
          </p:cNvPr>
          <p:cNvSpPr/>
          <p:nvPr/>
        </p:nvSpPr>
        <p:spPr>
          <a:xfrm>
            <a:off x="3782180" y="6839677"/>
            <a:ext cx="2950592" cy="1254491"/>
          </a:xfrm>
          <a:prstGeom prst="bevel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F551442F-4923-7F85-8C46-E4E40A409629}"/>
              </a:ext>
            </a:extLst>
          </p:cNvPr>
          <p:cNvSpPr txBox="1"/>
          <p:nvPr/>
        </p:nvSpPr>
        <p:spPr>
          <a:xfrm>
            <a:off x="3907407" y="7080941"/>
            <a:ext cx="26515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>
                <a:latin typeface="Barmeno" pitchFamily="50" charset="0"/>
              </a:rPr>
              <a:t>Para formalizar la inscripción habrá </a:t>
            </a:r>
          </a:p>
          <a:p>
            <a:pPr algn="ctr"/>
            <a:r>
              <a:rPr lang="es-ES" sz="1200" b="1" dirty="0">
                <a:latin typeface="Barmeno" pitchFamily="50" charset="0"/>
              </a:rPr>
              <a:t>que enviarla de forma telemática a nuestro contacto vía email o </a:t>
            </a:r>
            <a:r>
              <a:rPr lang="es-ES" sz="1200" b="1" dirty="0" err="1">
                <a:latin typeface="Barmeno" pitchFamily="50" charset="0"/>
              </a:rPr>
              <a:t>whatsapp</a:t>
            </a:r>
            <a:r>
              <a:rPr lang="es-ES" sz="1200" b="1" dirty="0">
                <a:latin typeface="Barmeno" pitchFamily="50" charset="0"/>
              </a:rPr>
              <a:t>.</a:t>
            </a:r>
          </a:p>
        </p:txBody>
      </p:sp>
      <p:sp>
        <p:nvSpPr>
          <p:cNvPr id="6" name="Rectángulo: esquinas redondeadas 5">
            <a:extLst>
              <a:ext uri="{FF2B5EF4-FFF2-40B4-BE49-F238E27FC236}">
                <a16:creationId xmlns:a16="http://schemas.microsoft.com/office/drawing/2014/main" id="{C178B343-724B-45BC-3C09-F0DB803DA03A}"/>
              </a:ext>
            </a:extLst>
          </p:cNvPr>
          <p:cNvSpPr/>
          <p:nvPr/>
        </p:nvSpPr>
        <p:spPr>
          <a:xfrm>
            <a:off x="361949" y="5234857"/>
            <a:ext cx="266699" cy="278376"/>
          </a:xfrm>
          <a:prstGeom prst="roundRect">
            <a:avLst/>
          </a:prstGeom>
          <a:ln>
            <a:solidFill>
              <a:schemeClr val="accent5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27083DE5-F2DF-DE40-7A30-B2C55180A06D}"/>
              </a:ext>
            </a:extLst>
          </p:cNvPr>
          <p:cNvSpPr/>
          <p:nvPr/>
        </p:nvSpPr>
        <p:spPr>
          <a:xfrm>
            <a:off x="690189" y="5275471"/>
            <a:ext cx="2900153" cy="2308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9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armeno" pitchFamily="50" charset="0"/>
              </a:rPr>
              <a:t>PSICOMOTRICIDAD MARTES Y JUEVES DE 16:30 A 17:30</a:t>
            </a:r>
            <a:endParaRPr lang="es-ES" sz="9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armeno" pitchFamily="50" charset="0"/>
            </a:endParaRPr>
          </a:p>
        </p:txBody>
      </p:sp>
      <p:sp>
        <p:nvSpPr>
          <p:cNvPr id="11" name="Rectángulo: esquinas redondeadas 10">
            <a:extLst>
              <a:ext uri="{FF2B5EF4-FFF2-40B4-BE49-F238E27FC236}">
                <a16:creationId xmlns:a16="http://schemas.microsoft.com/office/drawing/2014/main" id="{FA2C7A60-A2A9-CB2B-9BC5-05B5A27A2880}"/>
              </a:ext>
            </a:extLst>
          </p:cNvPr>
          <p:cNvSpPr/>
          <p:nvPr/>
        </p:nvSpPr>
        <p:spPr>
          <a:xfrm>
            <a:off x="1913767" y="7506067"/>
            <a:ext cx="162218" cy="186626"/>
          </a:xfrm>
          <a:prstGeom prst="roundRect">
            <a:avLst/>
          </a:prstGeom>
          <a:ln>
            <a:solidFill>
              <a:schemeClr val="accent5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6226586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4720</TotalTime>
  <Words>225</Words>
  <Application>Microsoft Office PowerPoint</Application>
  <PresentationFormat>A4 (210 x 297 mm)</PresentationFormat>
  <Paragraphs>36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8" baseType="lpstr">
      <vt:lpstr>Abduction2002</vt:lpstr>
      <vt:lpstr>Arial</vt:lpstr>
      <vt:lpstr>Barmeno</vt:lpstr>
      <vt:lpstr>Calibri</vt:lpstr>
      <vt:lpstr>Calibri Light</vt:lpstr>
      <vt:lpstr>Clip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ferdy</dc:creator>
  <cp:lastModifiedBy>ferdy</cp:lastModifiedBy>
  <cp:revision>51</cp:revision>
  <dcterms:created xsi:type="dcterms:W3CDTF">2019-06-02T19:45:34Z</dcterms:created>
  <dcterms:modified xsi:type="dcterms:W3CDTF">2026-06-08T09:28:41Z</dcterms:modified>
</cp:coreProperties>
</file>